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92" r:id="rId3"/>
    <p:sldId id="295" r:id="rId4"/>
    <p:sldId id="306" r:id="rId5"/>
    <p:sldId id="311" r:id="rId6"/>
    <p:sldId id="304" r:id="rId7"/>
    <p:sldId id="307" r:id="rId8"/>
    <p:sldId id="308" r:id="rId9"/>
    <p:sldId id="300" r:id="rId10"/>
    <p:sldId id="309" r:id="rId11"/>
    <p:sldId id="310" r:id="rId12"/>
    <p:sldId id="296" r:id="rId13"/>
    <p:sldId id="312" r:id="rId14"/>
    <p:sldId id="2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1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13"/>
    <p:restoredTop sz="94753"/>
  </p:normalViewPr>
  <p:slideViewPr>
    <p:cSldViewPr snapToGrid="0" snapToObjects="1">
      <p:cViewPr>
        <p:scale>
          <a:sx n="78" d="100"/>
          <a:sy n="78" d="100"/>
        </p:scale>
        <p:origin x="30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CE081-C122-7C4C-BF8D-499AE278AE4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65F48-C58F-6946-A573-B085B626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12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0067aab6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0067aab6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50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8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37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65F48-C58F-6946-A573-B085B6264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8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6" y="161926"/>
            <a:ext cx="10327433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197BD-E4F2-754D-BF26-CB042F463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1980" r="-16464" b="15006"/>
          <a:stretch/>
        </p:blipFill>
        <p:spPr>
          <a:xfrm>
            <a:off x="7345" y="-1"/>
            <a:ext cx="1095951" cy="9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55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685D-8312-2F4F-B4E6-23FA303B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738D-4EF0-474A-A0D8-E9342E0F8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59E50-B9AC-0140-9ACD-193BB1E4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17C59-B052-974D-BD9F-573E11DE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78C2D-AE95-4B4B-A88F-EA5033D9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5CDF7-7C45-C74F-9928-56B88613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8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650F-8E8C-6347-B3FB-04F3B104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1CCB0-7FE2-C048-8D9E-C990CD6C3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F704F-59CC-9443-ACED-5FD7C95F9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BC564-E177-0548-AEDC-2E2AE582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1CFD-15DA-C546-AA29-12A2F71E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1269B-CBB9-A242-8FE5-E335B2C0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76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EF33-4A68-C34E-B995-CB3E25E2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21DEE-BA3B-504E-9575-CDEC8A63C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DABF5-311C-D244-A4A2-13E34F7C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4959-B3FB-334B-A444-20F1A005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1A986-6077-944F-9598-BDE09ED9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55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4FAE0-23A0-7F48-84E2-0E1D2A635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A0090-D29E-4343-956B-A1FD4A29C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D75B-83AF-2140-AA69-FF9B906B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F690F-2706-9C4E-ABDD-2DD997B7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01460-D311-8D45-B2A9-1DAF3345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32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614100" y="1378367"/>
            <a:ext cx="1006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670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6" y="161926"/>
            <a:ext cx="10327433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81" y="1094691"/>
            <a:ext cx="3952164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197BD-E4F2-754D-BF26-CB042F463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11980" r="-16464" b="15006"/>
          <a:stretch/>
        </p:blipFill>
        <p:spPr>
          <a:xfrm>
            <a:off x="7345" y="-1"/>
            <a:ext cx="1095951" cy="9661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F90806C-1CA9-E44C-BB90-7B49C1E1384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65174" y="1094691"/>
            <a:ext cx="7212845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110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6" y="161926"/>
            <a:ext cx="10327433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81" y="1094691"/>
            <a:ext cx="3952164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197BD-E4F2-754D-BF26-CB042F463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1980" r="-16464" b="15006"/>
          <a:stretch/>
        </p:blipFill>
        <p:spPr>
          <a:xfrm>
            <a:off x="7345" y="-1"/>
            <a:ext cx="1095951" cy="9661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F90806C-1CA9-E44C-BB90-7B49C1E1384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65174" y="1094691"/>
            <a:ext cx="7212845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645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A5F6B1-17DC-C641-9B5A-39253BA30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1980" r="-16464" b="15006"/>
          <a:stretch/>
        </p:blipFill>
        <p:spPr>
          <a:xfrm>
            <a:off x="7345" y="-1"/>
            <a:ext cx="1095951" cy="966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6" y="161926"/>
            <a:ext cx="10327433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525780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9D0974-16F0-B64B-8F86-56B501CFC0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1" y="1095022"/>
            <a:ext cx="527335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571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5125-7B90-9B40-BBAE-AE7C267C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078" y="161926"/>
            <a:ext cx="9780722" cy="7411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526F-B63F-5948-B649-01595947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5022"/>
            <a:ext cx="10515600" cy="50819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50E2-4B63-AA40-A409-F556482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F49C-2B98-AE44-9006-000A744F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1960-2180-8848-8DB4-87E0E07C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BC9CC-21EA-5641-846F-F0100F97E37F}"/>
              </a:ext>
            </a:extLst>
          </p:cNvPr>
          <p:cNvCxnSpPr>
            <a:cxnSpLocks/>
          </p:cNvCxnSpPr>
          <p:nvPr userDrawn="1"/>
        </p:nvCxnSpPr>
        <p:spPr>
          <a:xfrm>
            <a:off x="0" y="966529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8FFBD-9EC4-F144-B178-A136A905A7F2}"/>
              </a:ext>
            </a:extLst>
          </p:cNvPr>
          <p:cNvCxnSpPr>
            <a:cxnSpLocks/>
          </p:cNvCxnSpPr>
          <p:nvPr userDrawn="1"/>
        </p:nvCxnSpPr>
        <p:spPr>
          <a:xfrm>
            <a:off x="0" y="1030610"/>
            <a:ext cx="12192000" cy="0"/>
          </a:xfrm>
          <a:prstGeom prst="line">
            <a:avLst/>
          </a:prstGeom>
          <a:ln w="2857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439BDC6-4452-B54F-91B8-D7828D7314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40873" cy="92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48BE9C-BDF9-E84D-85B9-1832D700E8D4}"/>
              </a:ext>
            </a:extLst>
          </p:cNvPr>
          <p:cNvSpPr txBox="1"/>
          <p:nvPr userDrawn="1"/>
        </p:nvSpPr>
        <p:spPr>
          <a:xfrm>
            <a:off x="-21627" y="-55092"/>
            <a:ext cx="146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real fast</a:t>
            </a:r>
          </a:p>
        </p:txBody>
      </p:sp>
    </p:spTree>
    <p:extLst>
      <p:ext uri="{BB962C8B-B14F-4D97-AF65-F5344CB8AC3E}">
        <p14:creationId xmlns:p14="http://schemas.microsoft.com/office/powerpoint/2010/main" val="367663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E720-7C15-1146-BD63-B957BF0E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528E9-9289-494C-8E7F-9154D89D7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162F8-9E37-3041-B38D-EFBFF73A8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BA7AC-EFC0-F441-A363-E24B80B5E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A2C04-0996-4443-9FCE-4F130EDC1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B190A-C50D-134F-BAD4-78A7802A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7CC03E-F715-494F-A6F2-52842FE1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9D6BF-51D7-B94F-9982-FC81D320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8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92D0-2D9A-7743-8B73-34BB53017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4851B-F02D-C240-8D8B-7F5109C73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D42B-6900-5946-8294-C53C2E83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4CA43-7451-4C4F-A729-5E0E412F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CD31D-5817-E441-A0B6-623ED956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322C-2A95-0344-B27E-7426A85B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7E120-B717-2E4C-A464-AE13C76E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D1C6-EA9A-AA4B-9188-C1CE1EB3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1DF7E-8DA4-AB47-BC07-66BF266A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0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C7F8A-7E3F-0443-AAD2-38CCF6DE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1E1FD-0E4F-9543-8486-87260090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3C6A7-A033-5742-B7B8-430421B1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0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20D5D-8A3A-BD49-A08D-F595E3ED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3FAD2-A80D-354B-8EB1-479C5F751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7DCFD-FE17-9D41-8B24-1A5E8FE39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C933D-4928-FB44-9A3E-6F4FC83E3E52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E42F-E4CA-C640-A485-C1C9D7E77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5BE16-49DB-2946-8C04-106FD899E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F070F-FC9F-0844-813F-23C7760E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2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3" r:id="rId2"/>
    <p:sldLayoutId id="2147483664" r:id="rId3"/>
    <p:sldLayoutId id="2147483662" r:id="rId4"/>
    <p:sldLayoutId id="2147483661" r:id="rId5"/>
    <p:sldLayoutId id="2147483653" r:id="rId6"/>
    <p:sldLayoutId id="2147483649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FAQ/FAQforma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?acc=GSE76031" TargetMode="External"/><Relationship Id="rId2" Type="http://schemas.openxmlformats.org/officeDocument/2006/relationships/hyperlink" Target="https://www.sciencedirect.com/science/article/pii/S10747613163048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geo/query/acc.cgi?acc=GSE7602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elixKrueger/TrimGalore/blob/master/Docs/Trim_Galore_User_Guide.m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science/biology/gene-expression-central-dogma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C0846506-C5E4-3144-A53A-34C173224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2807" b="22762"/>
          <a:stretch/>
        </p:blipFill>
        <p:spPr>
          <a:xfrm>
            <a:off x="0" y="1262302"/>
            <a:ext cx="12193854" cy="4283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D1E9B3-117A-1249-96AB-130D9C682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6777" y="2341563"/>
            <a:ext cx="7841673" cy="1087437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ChIP-seq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26531-1AC5-1244-A7B8-0C5F591D9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9926" y="3530084"/>
            <a:ext cx="5962650" cy="425450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Huitian Diao (Yolanda)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1D6DC-9B28-9F46-BD4D-CB4F91C07B10}"/>
              </a:ext>
            </a:extLst>
          </p:cNvPr>
          <p:cNvSpPr txBox="1"/>
          <p:nvPr/>
        </p:nvSpPr>
        <p:spPr>
          <a:xfrm>
            <a:off x="2153078" y="4899484"/>
            <a:ext cx="819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References: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ENCODE ChIP-seq pipeline: https://</a:t>
            </a:r>
            <a:r>
              <a:rPr lang="en-US" dirty="0" err="1">
                <a:solidFill>
                  <a:schemeClr val="accent3"/>
                </a:solidFill>
              </a:rPr>
              <a:t>www.encodeproject.org</a:t>
            </a:r>
            <a:r>
              <a:rPr lang="en-US" dirty="0">
                <a:solidFill>
                  <a:schemeClr val="accent3"/>
                </a:solidFill>
              </a:rPr>
              <a:t>/pipelines/ENCPL138KID/ </a:t>
            </a:r>
          </a:p>
        </p:txBody>
      </p:sp>
    </p:spTree>
    <p:extLst>
      <p:ext uri="{BB962C8B-B14F-4D97-AF65-F5344CB8AC3E}">
        <p14:creationId xmlns:p14="http://schemas.microsoft.com/office/powerpoint/2010/main" val="279715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5D8E-B110-2A47-85CC-0294C84B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Filter PCR duplicates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774C91-EC1C-2A4B-9256-32E3BD038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50574" y="0"/>
            <a:ext cx="2941426" cy="6858000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F682C7-01BD-3541-8EDC-8C7C6E94EF14}"/>
              </a:ext>
            </a:extLst>
          </p:cNvPr>
          <p:cNvCxnSpPr/>
          <p:nvPr/>
        </p:nvCxnSpPr>
        <p:spPr>
          <a:xfrm>
            <a:off x="2822316" y="3089625"/>
            <a:ext cx="10572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701479-6680-5340-9E28-C0B219EC866F}"/>
              </a:ext>
            </a:extLst>
          </p:cNvPr>
          <p:cNvCxnSpPr/>
          <p:nvPr/>
        </p:nvCxnSpPr>
        <p:spPr>
          <a:xfrm>
            <a:off x="2822315" y="3242025"/>
            <a:ext cx="10572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824E27-1D25-1B46-8FD5-5D21B0AAD995}"/>
              </a:ext>
            </a:extLst>
          </p:cNvPr>
          <p:cNvCxnSpPr/>
          <p:nvPr/>
        </p:nvCxnSpPr>
        <p:spPr>
          <a:xfrm>
            <a:off x="2822314" y="3401051"/>
            <a:ext cx="10572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E68397-B487-B74C-A8B8-770172E0DC86}"/>
              </a:ext>
            </a:extLst>
          </p:cNvPr>
          <p:cNvCxnSpPr/>
          <p:nvPr/>
        </p:nvCxnSpPr>
        <p:spPr>
          <a:xfrm>
            <a:off x="2822313" y="3560077"/>
            <a:ext cx="10572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2873A3-B8F7-DB49-9A0B-BCD35F3C706C}"/>
              </a:ext>
            </a:extLst>
          </p:cNvPr>
          <p:cNvCxnSpPr>
            <a:cxnSpLocks/>
          </p:cNvCxnSpPr>
          <p:nvPr/>
        </p:nvCxnSpPr>
        <p:spPr>
          <a:xfrm>
            <a:off x="3564437" y="3785365"/>
            <a:ext cx="13098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A254A8-8D4E-9D46-A81C-ECB0EEF5BEB2}"/>
              </a:ext>
            </a:extLst>
          </p:cNvPr>
          <p:cNvCxnSpPr>
            <a:cxnSpLocks/>
          </p:cNvCxnSpPr>
          <p:nvPr/>
        </p:nvCxnSpPr>
        <p:spPr>
          <a:xfrm>
            <a:off x="3564437" y="3937765"/>
            <a:ext cx="13098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99FA0F-78FE-534B-A2BA-4E4F624FF330}"/>
              </a:ext>
            </a:extLst>
          </p:cNvPr>
          <p:cNvCxnSpPr>
            <a:cxnSpLocks/>
          </p:cNvCxnSpPr>
          <p:nvPr/>
        </p:nvCxnSpPr>
        <p:spPr>
          <a:xfrm>
            <a:off x="2093445" y="4143174"/>
            <a:ext cx="212593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0744F3-1F91-D84A-B98B-406A837BDB8E}"/>
              </a:ext>
            </a:extLst>
          </p:cNvPr>
          <p:cNvCxnSpPr>
            <a:cxnSpLocks/>
          </p:cNvCxnSpPr>
          <p:nvPr/>
        </p:nvCxnSpPr>
        <p:spPr>
          <a:xfrm>
            <a:off x="5223221" y="4069006"/>
            <a:ext cx="78181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106973-E571-8C4E-A168-813F0D5A3309}"/>
              </a:ext>
            </a:extLst>
          </p:cNvPr>
          <p:cNvCxnSpPr>
            <a:cxnSpLocks/>
          </p:cNvCxnSpPr>
          <p:nvPr/>
        </p:nvCxnSpPr>
        <p:spPr>
          <a:xfrm>
            <a:off x="5223221" y="3945163"/>
            <a:ext cx="78181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179BB5-D08D-0E40-B90B-6890DE7FF248}"/>
              </a:ext>
            </a:extLst>
          </p:cNvPr>
          <p:cNvCxnSpPr>
            <a:cxnSpLocks/>
          </p:cNvCxnSpPr>
          <p:nvPr/>
        </p:nvCxnSpPr>
        <p:spPr>
          <a:xfrm>
            <a:off x="5223221" y="3814388"/>
            <a:ext cx="78181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A8B8CA-31B1-194E-A3AC-59986B98F392}"/>
              </a:ext>
            </a:extLst>
          </p:cNvPr>
          <p:cNvCxnSpPr>
            <a:cxnSpLocks/>
          </p:cNvCxnSpPr>
          <p:nvPr/>
        </p:nvCxnSpPr>
        <p:spPr>
          <a:xfrm>
            <a:off x="5223221" y="3689031"/>
            <a:ext cx="78181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15BDEC-6230-3040-BD53-97DC5ACA96BA}"/>
              </a:ext>
            </a:extLst>
          </p:cNvPr>
          <p:cNvCxnSpPr>
            <a:cxnSpLocks/>
          </p:cNvCxnSpPr>
          <p:nvPr/>
        </p:nvCxnSpPr>
        <p:spPr>
          <a:xfrm>
            <a:off x="5223221" y="3560077"/>
            <a:ext cx="78181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D6171E-11C8-7541-85E2-773E10990DCA}"/>
              </a:ext>
            </a:extLst>
          </p:cNvPr>
          <p:cNvCxnSpPr>
            <a:cxnSpLocks/>
          </p:cNvCxnSpPr>
          <p:nvPr/>
        </p:nvCxnSpPr>
        <p:spPr>
          <a:xfrm>
            <a:off x="1375137" y="4409874"/>
            <a:ext cx="59264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3F461F3-9ED8-3445-9050-0CD2733F26B2}"/>
              </a:ext>
            </a:extLst>
          </p:cNvPr>
          <p:cNvSpPr txBox="1"/>
          <p:nvPr/>
        </p:nvSpPr>
        <p:spPr>
          <a:xfrm>
            <a:off x="1334626" y="4409874"/>
            <a:ext cx="2580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Reference Genome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A70CE-B65C-FD42-AEC3-09764C86D3D4}"/>
              </a:ext>
            </a:extLst>
          </p:cNvPr>
          <p:cNvSpPr txBox="1"/>
          <p:nvPr/>
        </p:nvSpPr>
        <p:spPr>
          <a:xfrm>
            <a:off x="2934796" y="2489462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PCR amplified fragments</a:t>
            </a:r>
          </a:p>
        </p:txBody>
      </p:sp>
    </p:spTree>
    <p:extLst>
      <p:ext uri="{BB962C8B-B14F-4D97-AF65-F5344CB8AC3E}">
        <p14:creationId xmlns:p14="http://schemas.microsoft.com/office/powerpoint/2010/main" val="202278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277A-E8DC-314D-9FA4-0729A666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4.4 (Bowtie &amp; </a:t>
            </a:r>
            <a:r>
              <a:rPr lang="en-US" dirty="0" err="1"/>
              <a:t>Samtools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1A0-6F15-6E4A-8403-B61805FB1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Tips:</a:t>
            </a:r>
            <a:br>
              <a:rPr lang="en-US" sz="2000" b="1" dirty="0"/>
            </a:br>
            <a:br>
              <a:rPr lang="en-US" dirty="0"/>
            </a:b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4682-2CFE-BE48-BB11-9BEEBD578B6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6145" y="1094691"/>
            <a:ext cx="7411874" cy="5081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Question:</a:t>
            </a:r>
          </a:p>
          <a:p>
            <a:pPr marL="0" indent="0">
              <a:buNone/>
            </a:pPr>
            <a:endParaRPr lang="en-US" sz="2000" b="1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Use </a:t>
            </a:r>
            <a:r>
              <a:rPr lang="en-US" sz="1800" b="1" dirty="0"/>
              <a:t>bowtie2</a:t>
            </a:r>
            <a:r>
              <a:rPr lang="en-US" sz="1800" dirty="0"/>
              <a:t> to align the trimmed and non-trimmed </a:t>
            </a:r>
            <a:r>
              <a:rPr lang="en-US" sz="1800" dirty="0" err="1"/>
              <a:t>fastq</a:t>
            </a:r>
            <a:r>
              <a:rPr lang="en-US" sz="1800" dirty="0"/>
              <a:t> files from </a:t>
            </a:r>
            <a:r>
              <a:rPr lang="en-US" sz="1800" b="1" dirty="0"/>
              <a:t>Practice 4.3 </a:t>
            </a:r>
            <a:r>
              <a:rPr lang="en-US" sz="1800" dirty="0"/>
              <a:t>to </a:t>
            </a:r>
            <a:r>
              <a:rPr lang="en-US" sz="1800" b="1" dirty="0"/>
              <a:t>Bowtie2Index_mm10chr2/genome_chr2</a:t>
            </a:r>
            <a:br>
              <a:rPr lang="en-US" sz="1800" b="1" dirty="0"/>
            </a:br>
            <a:r>
              <a:rPr lang="en-US" sz="1800" dirty="0"/>
              <a:t>Compare the alignment rate of the two files</a:t>
            </a:r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Sort and filter the alignment output </a:t>
            </a:r>
            <a:r>
              <a:rPr lang="en-US" sz="1800" dirty="0" err="1"/>
              <a:t>sam</a:t>
            </a:r>
            <a:r>
              <a:rPr lang="en-US" sz="1800" dirty="0"/>
              <a:t> files into sorted and filtered bam files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327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DCE8-557B-8D42-95CC-D2FEBE9B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C1CF-0A4A-4043-A74E-292F01F20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70" y="1095021"/>
            <a:ext cx="5486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1. Intro to ChIP-seq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1.1 mechanism of ChIP-seq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1.2 ChIP-seq analysis intro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1.3 </a:t>
            </a:r>
            <a:r>
              <a:rPr lang="en-US" dirty="0" err="1">
                <a:solidFill>
                  <a:schemeClr val="accent1"/>
                </a:solidFill>
              </a:rPr>
              <a:t>Fastqc</a:t>
            </a:r>
            <a:endParaRPr lang="en-US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2. Alignment and Quality control</a:t>
            </a:r>
          </a:p>
          <a:p>
            <a:pPr marL="457200" lvl="1" indent="0">
              <a:buNone/>
            </a:pPr>
            <a:r>
              <a:rPr lang="en-US" dirty="0"/>
              <a:t>2.1 </a:t>
            </a:r>
            <a:r>
              <a:rPr lang="en-US" dirty="0" err="1"/>
              <a:t>Trim_galore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2.2 Alignment and filter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3. Peak calling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3.1 Intro to peak calling algorithm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3.2 MACS2 peak calling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3.3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ChIP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-QC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A6AAF-3DAF-5E4E-BB2D-4255B5091FE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4584" y="1095021"/>
            <a:ext cx="54864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4. Data visualization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4.1 Data preparation for visualization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4.2 UCSC genome browser</a:t>
            </a:r>
          </a:p>
          <a:p>
            <a:pPr marL="457200" lvl="1" indent="0"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5. Peak annotation and pathway analysis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5.1 Differential analysis with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DiffBind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5.2 Peak annotation with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ChIPseeker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6. Downstream analysis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6.3 Pathway analysis with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ClusterProfiler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551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85B9-11DD-1944-81D1-140B234C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D0160-E1F3-7046-A21B-E34A5C9D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94690"/>
            <a:ext cx="3853542" cy="5763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Tips: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1B83D-9EB6-0D44-BD97-C90950BC7CB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82143" y="1111694"/>
            <a:ext cx="7881257" cy="5763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Questions: </a:t>
            </a:r>
            <a:r>
              <a:rPr lang="en-US" sz="1800" dirty="0"/>
              <a:t>(Continue from Practice 4.2)</a:t>
            </a:r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For each file in </a:t>
            </a:r>
            <a:r>
              <a:rPr lang="en-US" sz="1800" b="1" dirty="0" err="1"/>
              <a:t>Sample_fastq</a:t>
            </a:r>
            <a:r>
              <a:rPr lang="en-US" sz="1800" dirty="0"/>
              <a:t>:</a:t>
            </a:r>
          </a:p>
          <a:p>
            <a:pPr marL="457200" lvl="1" indent="0">
              <a:buNone/>
            </a:pPr>
            <a:r>
              <a:rPr lang="en-US" sz="1800" dirty="0"/>
              <a:t>1.1 Use a for loop to trim the </a:t>
            </a:r>
            <a:r>
              <a:rPr lang="en-US" sz="1800" dirty="0" err="1"/>
              <a:t>fastq</a:t>
            </a:r>
            <a:r>
              <a:rPr lang="en-US" sz="1800" dirty="0"/>
              <a:t> files with the minimum read length after trimming </a:t>
            </a:r>
            <a:r>
              <a:rPr lang="en-US" sz="1800" b="1" dirty="0"/>
              <a:t>24bp</a:t>
            </a:r>
            <a:r>
              <a:rPr lang="en-US" sz="1800" dirty="0"/>
              <a:t>.</a:t>
            </a:r>
          </a:p>
          <a:p>
            <a:pPr marL="457200" lvl="1" indent="0">
              <a:buNone/>
            </a:pPr>
            <a:r>
              <a:rPr lang="en-US" sz="1800" dirty="0"/>
              <a:t>1.2 Build a new folder named </a:t>
            </a:r>
            <a:r>
              <a:rPr lang="en-US" sz="1800" b="1" dirty="0" err="1"/>
              <a:t>Sample_fastq_trimmed</a:t>
            </a:r>
            <a:r>
              <a:rPr lang="en-US" sz="1800" b="1" dirty="0"/>
              <a:t> </a:t>
            </a:r>
            <a:r>
              <a:rPr lang="en-US" sz="1800" dirty="0"/>
              <a:t>and move all the trimmed </a:t>
            </a:r>
            <a:r>
              <a:rPr lang="en-US" sz="1800" dirty="0" err="1"/>
              <a:t>fastq</a:t>
            </a:r>
            <a:r>
              <a:rPr lang="en-US" sz="1800" dirty="0"/>
              <a:t> files into the new folder</a:t>
            </a:r>
          </a:p>
          <a:p>
            <a:pPr marL="457200" lvl="1" indent="0">
              <a:buNone/>
            </a:pPr>
            <a:r>
              <a:rPr lang="en-US" sz="1800" dirty="0"/>
              <a:t>1.3 Run </a:t>
            </a:r>
            <a:r>
              <a:rPr lang="en-US" sz="1800" b="1" dirty="0" err="1"/>
              <a:t>fastqc</a:t>
            </a:r>
            <a:r>
              <a:rPr lang="en-US" sz="1800" dirty="0"/>
              <a:t> for all the trimmed files and compile the result with </a:t>
            </a:r>
            <a:r>
              <a:rPr lang="en-US" sz="1800" b="1" dirty="0" err="1"/>
              <a:t>multiqc</a:t>
            </a:r>
            <a:r>
              <a:rPr lang="en-US" sz="1800" dirty="0"/>
              <a:t>. Summarize in </a:t>
            </a:r>
            <a:r>
              <a:rPr lang="en-US" sz="1800" u="sng" dirty="0"/>
              <a:t>1 sentence </a:t>
            </a:r>
            <a:r>
              <a:rPr lang="en-US" sz="1800" dirty="0"/>
              <a:t>the difference between </a:t>
            </a:r>
            <a:r>
              <a:rPr lang="en-US" sz="1800" dirty="0" err="1"/>
              <a:t>multiqc</a:t>
            </a:r>
            <a:r>
              <a:rPr lang="en-US" sz="1800" dirty="0"/>
              <a:t> output of trimmed and untrimmed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Alignment</a:t>
            </a:r>
            <a:br>
              <a:rPr lang="en-US" sz="1800" dirty="0"/>
            </a:br>
            <a:r>
              <a:rPr lang="en-US" sz="1800" dirty="0"/>
              <a:t>2.1 Build bowtie2 index with </a:t>
            </a:r>
            <a:r>
              <a:rPr lang="en-US" sz="1800" b="1" dirty="0"/>
              <a:t>genome_chr12.fa</a:t>
            </a:r>
            <a:br>
              <a:rPr lang="en-US" sz="1800" b="1" dirty="0"/>
            </a:br>
            <a:r>
              <a:rPr lang="en-US" sz="1800" dirty="0"/>
              <a:t>2.2 For files in </a:t>
            </a:r>
            <a:r>
              <a:rPr lang="en-US" sz="1800" dirty="0" err="1"/>
              <a:t>Sample_fastq_trimmed</a:t>
            </a:r>
            <a:r>
              <a:rPr lang="en-US" sz="1800" dirty="0"/>
              <a:t>, align all to chr12 into </a:t>
            </a:r>
            <a:r>
              <a:rPr lang="en-US" sz="1800" b="1" dirty="0" err="1"/>
              <a:t>sam</a:t>
            </a:r>
            <a:r>
              <a:rPr lang="en-US" sz="1800" dirty="0"/>
              <a:t> files,  and compile all the stderr to a file named </a:t>
            </a:r>
            <a:r>
              <a:rPr lang="en-US" sz="1800" dirty="0" err="1"/>
              <a:t>all.align.out</a:t>
            </a:r>
            <a:br>
              <a:rPr lang="en-US" sz="1800" dirty="0"/>
            </a:br>
            <a:r>
              <a:rPr lang="en-US" sz="1800" dirty="0"/>
              <a:t>2.3 Filter the </a:t>
            </a:r>
            <a:r>
              <a:rPr lang="en-US" sz="1800" dirty="0" err="1"/>
              <a:t>all.align.out</a:t>
            </a:r>
            <a:r>
              <a:rPr lang="en-US" sz="1800" dirty="0"/>
              <a:t> file to find out for each </a:t>
            </a:r>
            <a:r>
              <a:rPr lang="en-US" sz="1800" dirty="0" err="1"/>
              <a:t>fastq</a:t>
            </a:r>
            <a:r>
              <a:rPr lang="en-US" sz="1800" dirty="0"/>
              <a:t> file, what percentage of reads aligned exactly 1 time?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For all the alignment output </a:t>
            </a:r>
            <a:r>
              <a:rPr lang="en-US" sz="1800" dirty="0" err="1"/>
              <a:t>sam</a:t>
            </a:r>
            <a:r>
              <a:rPr lang="en-US" sz="1800" dirty="0"/>
              <a:t> files: </a:t>
            </a:r>
            <a:br>
              <a:rPr lang="en-US" sz="1800" dirty="0"/>
            </a:br>
            <a:r>
              <a:rPr lang="en-US" sz="1800" dirty="0"/>
              <a:t>3.1 convert to bam, sort and filter</a:t>
            </a:r>
            <a:br>
              <a:rPr lang="en-US" sz="1800" dirty="0"/>
            </a:br>
            <a:r>
              <a:rPr lang="en-US" sz="1800" dirty="0"/>
              <a:t>3.2 Summarize the </a:t>
            </a:r>
            <a:r>
              <a:rPr lang="en-US" sz="1800" b="1" dirty="0"/>
              <a:t>sizes</a:t>
            </a:r>
            <a:r>
              <a:rPr lang="en-US" sz="1800" dirty="0"/>
              <a:t> for all the </a:t>
            </a:r>
            <a:r>
              <a:rPr lang="en-US" sz="1800" dirty="0" err="1"/>
              <a:t>sam</a:t>
            </a:r>
            <a:r>
              <a:rPr lang="en-US" sz="1800" dirty="0"/>
              <a:t> files / bam files / sorted bam files / sorted and filtered bam files into a txt file named “</a:t>
            </a:r>
            <a:r>
              <a:rPr lang="en-US" sz="1800" b="1" dirty="0" err="1"/>
              <a:t>sum_sizes.txt</a:t>
            </a:r>
            <a:r>
              <a:rPr lang="en-US" sz="18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037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8C6EB0A-7290-4648-BCF5-B913E0848363}"/>
              </a:ext>
            </a:extLst>
          </p:cNvPr>
          <p:cNvSpPr/>
          <p:nvPr/>
        </p:nvSpPr>
        <p:spPr>
          <a:xfrm>
            <a:off x="3467099" y="4302320"/>
            <a:ext cx="8364112" cy="1152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F2A322-8B07-8744-B48D-AE359C367F2D}"/>
              </a:ext>
            </a:extLst>
          </p:cNvPr>
          <p:cNvSpPr/>
          <p:nvPr/>
        </p:nvSpPr>
        <p:spPr>
          <a:xfrm>
            <a:off x="3467100" y="2990726"/>
            <a:ext cx="3278474" cy="11721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0B389-EC4F-FA46-966C-46A91ABF4EC5}"/>
              </a:ext>
            </a:extLst>
          </p:cNvPr>
          <p:cNvSpPr/>
          <p:nvPr/>
        </p:nvSpPr>
        <p:spPr>
          <a:xfrm>
            <a:off x="3467100" y="1387062"/>
            <a:ext cx="4912402" cy="12159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E8A57-9E72-CC44-8943-652024F2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 – </a:t>
            </a:r>
            <a:r>
              <a:rPr lang="en-US" dirty="0" err="1"/>
              <a:t>fastq</a:t>
            </a:r>
            <a:r>
              <a:rPr lang="en-US" dirty="0"/>
              <a:t>, </a:t>
            </a:r>
            <a:r>
              <a:rPr lang="en-US" dirty="0" err="1"/>
              <a:t>sam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C430-84E1-E84D-BD98-D5BCA23B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88" y="1095021"/>
            <a:ext cx="5257800" cy="472521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Fastq</a:t>
            </a:r>
            <a:r>
              <a:rPr lang="en-US" b="1" dirty="0"/>
              <a:t> 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6241D6-8882-B34D-8D75-08E63B057A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075" y="2838971"/>
            <a:ext cx="5273350" cy="4725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Sam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0C168-6165-474E-B3C7-78D61FF8CDE2}"/>
              </a:ext>
            </a:extLst>
          </p:cNvPr>
          <p:cNvSpPr txBox="1"/>
          <p:nvPr/>
        </p:nvSpPr>
        <p:spPr>
          <a:xfrm>
            <a:off x="647075" y="1402653"/>
            <a:ext cx="2633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Sequence identifier</a:t>
            </a:r>
          </a:p>
          <a:p>
            <a:pPr algn="r"/>
            <a:r>
              <a:rPr lang="en-US" dirty="0">
                <a:solidFill>
                  <a:schemeClr val="accent1"/>
                </a:solidFill>
              </a:rPr>
              <a:t>Sequence</a:t>
            </a:r>
          </a:p>
          <a:p>
            <a:pPr algn="r"/>
            <a:r>
              <a:rPr lang="en-US" dirty="0">
                <a:solidFill>
                  <a:schemeClr val="accent1"/>
                </a:solidFill>
              </a:rPr>
              <a:t>Quality score identifier (+)</a:t>
            </a:r>
          </a:p>
          <a:p>
            <a:pPr algn="r"/>
            <a:r>
              <a:rPr lang="en-US" dirty="0">
                <a:solidFill>
                  <a:schemeClr val="accent1"/>
                </a:solidFill>
              </a:rPr>
              <a:t>Quality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DE8AB-BDF4-0A4E-9B96-602B5BCCFDE7}"/>
              </a:ext>
            </a:extLst>
          </p:cNvPr>
          <p:cNvSpPr txBox="1"/>
          <p:nvPr/>
        </p:nvSpPr>
        <p:spPr>
          <a:xfrm>
            <a:off x="3467100" y="1389874"/>
            <a:ext cx="4699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@SIM:1:FCX:1:15:6329:1045 1:N:0:2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TCGCACTCAACGCCCTGCATATGACAAGACAGAATC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+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&lt;&gt;;##=&gt;&lt;9=AAAAAAAAAA9#:&lt;#&lt;;&lt;&lt;&lt;????#=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F345E-B111-1545-B028-837C63EB16ED}"/>
              </a:ext>
            </a:extLst>
          </p:cNvPr>
          <p:cNvSpPr txBox="1"/>
          <p:nvPr/>
        </p:nvSpPr>
        <p:spPr>
          <a:xfrm>
            <a:off x="3467100" y="2994290"/>
            <a:ext cx="3068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@HD    VN:1.3   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SO:coordinate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@SQ   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SN:conticA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   LN:443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@SQ   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SN:contigB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   LN:1493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@SQ   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SN:contigC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   LN:328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6A1F5-05AB-F94A-BFC8-9FF169DDAC06}"/>
              </a:ext>
            </a:extLst>
          </p:cNvPr>
          <p:cNvSpPr txBox="1"/>
          <p:nvPr/>
        </p:nvSpPr>
        <p:spPr>
          <a:xfrm>
            <a:off x="3467100" y="4287112"/>
            <a:ext cx="817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readID43GYAX15:7:1:1202:19894/1    256    contig43    613960    1    65M    *    0    0    CCAGCGCGAACGAAATCCGCATGCGTCTGGTCGTTGCACGGAACGGCGGCGGTGTGATGCACGGC    EDDEEDEE=EE?DE??DDDBADEBEFFFDBEFFEBCBC=?BEEEE@=:?::?7?:8-6?7?@??#    AS:i:0    XS:i:0  XN:i:0  XM:i:0  XO:i:0  XG:i:0  NM:i:0  MD:Z:65  YT:Z:UU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41DD4-EAD9-3C4A-ADD0-4C32D68AFEBE}"/>
              </a:ext>
            </a:extLst>
          </p:cNvPr>
          <p:cNvSpPr txBox="1"/>
          <p:nvPr/>
        </p:nvSpPr>
        <p:spPr>
          <a:xfrm>
            <a:off x="2408133" y="334376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AB5985-11C9-B146-84DF-CC153F64EDCE}"/>
              </a:ext>
            </a:extLst>
          </p:cNvPr>
          <p:cNvSpPr txBox="1"/>
          <p:nvPr/>
        </p:nvSpPr>
        <p:spPr>
          <a:xfrm>
            <a:off x="1715957" y="4671081"/>
            <a:ext cx="156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Alignment info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CC8480-7D93-E640-A965-2D6E8F035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867325"/>
              </p:ext>
            </p:extLst>
          </p:nvPr>
        </p:nvGraphicFramePr>
        <p:xfrm>
          <a:off x="151662" y="5534198"/>
          <a:ext cx="1188867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723">
                  <a:extLst>
                    <a:ext uri="{9D8B030D-6E8A-4147-A177-3AD203B41FA5}">
                      <a16:colId xmlns:a16="http://schemas.microsoft.com/office/drawing/2014/main" val="2696177462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872073576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2310312140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438822873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984739219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920931184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874252221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3859262146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228739836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1803152703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318688614"/>
                    </a:ext>
                  </a:extLst>
                </a:gridCol>
                <a:gridCol w="990723">
                  <a:extLst>
                    <a:ext uri="{9D8B030D-6E8A-4147-A177-3AD203B41FA5}">
                      <a16:colId xmlns:a16="http://schemas.microsoft.com/office/drawing/2014/main" val="926956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Sam Flag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Ref  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Position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MAPQ quality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CIGAR string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Mate 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Mate </a:t>
                      </a:r>
                      <a:r>
                        <a:rPr lang="en-US" sz="16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Pos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Temp length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Read Sequence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Read Quality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Add. Info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12533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01EAC1-DFF6-5A46-9E3A-539F1927FC4B}"/>
              </a:ext>
            </a:extLst>
          </p:cNvPr>
          <p:cNvCxnSpPr>
            <a:cxnSpLocks/>
          </p:cNvCxnSpPr>
          <p:nvPr/>
        </p:nvCxnSpPr>
        <p:spPr>
          <a:xfrm flipH="1">
            <a:off x="2498222" y="5055403"/>
            <a:ext cx="1" cy="385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C5F131-D5DC-D64C-81FD-55F421E40F93}"/>
              </a:ext>
            </a:extLst>
          </p:cNvPr>
          <p:cNvSpPr txBox="1"/>
          <p:nvPr/>
        </p:nvSpPr>
        <p:spPr>
          <a:xfrm>
            <a:off x="151662" y="6116882"/>
            <a:ext cx="317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Columns separated by Tab (/t)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52262D-DA11-E043-834C-6EA5264CBFF2}"/>
              </a:ext>
            </a:extLst>
          </p:cNvPr>
          <p:cNvSpPr txBox="1"/>
          <p:nvPr/>
        </p:nvSpPr>
        <p:spPr>
          <a:xfrm>
            <a:off x="2999932" y="6486214"/>
            <a:ext cx="91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</a:rPr>
              <a:t>All you want to know about file formats is here: </a:t>
            </a:r>
            <a:r>
              <a:rPr lang="en-US" i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https://genome.ucsc.edu/FAQ/FAQformat.html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1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Using sticky notes for feedback</a:t>
            </a:r>
            <a:endParaRPr dirty="0"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620200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4391518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l="3466" t="10201" r="3846"/>
          <a:stretch/>
        </p:blipFill>
        <p:spPr>
          <a:xfrm>
            <a:off x="8162816" y="2296400"/>
            <a:ext cx="3408965" cy="274563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/>
          <p:nvPr/>
        </p:nvSpPr>
        <p:spPr>
          <a:xfrm>
            <a:off x="5866300" y="2091767"/>
            <a:ext cx="1288000" cy="763600"/>
          </a:xfrm>
          <a:prstGeom prst="rect">
            <a:avLst/>
          </a:prstGeom>
          <a:solidFill>
            <a:srgbClr val="D3E6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242;p26"/>
          <p:cNvSpPr/>
          <p:nvPr/>
        </p:nvSpPr>
        <p:spPr>
          <a:xfrm>
            <a:off x="2092100" y="2091767"/>
            <a:ext cx="1288000" cy="763600"/>
          </a:xfrm>
          <a:prstGeom prst="rect">
            <a:avLst/>
          </a:prstGeom>
          <a:solidFill>
            <a:srgbClr val="60C2B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243;p26"/>
          <p:cNvSpPr/>
          <p:nvPr/>
        </p:nvSpPr>
        <p:spPr>
          <a:xfrm>
            <a:off x="9640500" y="2091767"/>
            <a:ext cx="1288000" cy="763600"/>
          </a:xfrm>
          <a:prstGeom prst="rect">
            <a:avLst/>
          </a:prstGeom>
          <a:solidFill>
            <a:srgbClr val="E6457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244;p26"/>
          <p:cNvSpPr txBox="1"/>
          <p:nvPr/>
        </p:nvSpPr>
        <p:spPr>
          <a:xfrm>
            <a:off x="620200" y="5064567"/>
            <a:ext cx="33516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“I’ve got a good handle on things…”</a:t>
            </a:r>
            <a:endParaRPr sz="2533"/>
          </a:p>
        </p:txBody>
      </p:sp>
      <p:sp>
        <p:nvSpPr>
          <p:cNvPr id="245" name="Google Shape;245;p26"/>
          <p:cNvSpPr txBox="1"/>
          <p:nvPr/>
        </p:nvSpPr>
        <p:spPr>
          <a:xfrm>
            <a:off x="4420200" y="5064567"/>
            <a:ext cx="33516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 think I understand but I’m still working through things…”</a:t>
            </a:r>
            <a:endParaRPr sz="2533"/>
          </a:p>
        </p:txBody>
      </p:sp>
      <p:sp>
        <p:nvSpPr>
          <p:cNvPr id="246" name="Google Shape;246;p26"/>
          <p:cNvSpPr txBox="1"/>
          <p:nvPr/>
        </p:nvSpPr>
        <p:spPr>
          <a:xfrm>
            <a:off x="8220200" y="5064567"/>
            <a:ext cx="3502400" cy="1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/>
              <a:t>“I’m not understanding and I’m a little lost right now...”</a:t>
            </a:r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4903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2" grpId="0" animBg="1"/>
      <p:bldP spid="243" grpId="0" animBg="1"/>
      <p:bldP spid="244" grpId="0"/>
      <p:bldP spid="245" grpId="0"/>
      <p:bldP spid="2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7B57-3C1A-274D-97A8-6B23D42A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course material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B88E569-8946-7643-BC84-F0DFF5920F2C}"/>
              </a:ext>
            </a:extLst>
          </p:cNvPr>
          <p:cNvSpPr/>
          <p:nvPr/>
        </p:nvSpPr>
        <p:spPr>
          <a:xfrm>
            <a:off x="1149930" y="1656612"/>
            <a:ext cx="3394365" cy="1758074"/>
          </a:xfrm>
          <a:prstGeom prst="cloud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3973B-0E5B-6A48-9727-4D566E48AFE8}"/>
              </a:ext>
            </a:extLst>
          </p:cNvPr>
          <p:cNvSpPr txBox="1"/>
          <p:nvPr/>
        </p:nvSpPr>
        <p:spPr>
          <a:xfrm>
            <a:off x="1328074" y="2120150"/>
            <a:ext cx="3038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Applied-Bioinformatics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291E8-A043-0D4B-A5B9-D0BA28565FEF}"/>
              </a:ext>
            </a:extLst>
          </p:cNvPr>
          <p:cNvSpPr txBox="1"/>
          <p:nvPr/>
        </p:nvSpPr>
        <p:spPr>
          <a:xfrm>
            <a:off x="2404922" y="4714655"/>
            <a:ext cx="3017520" cy="83099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local: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Applied-Bioinformatics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3DF655-D010-5F4F-88AB-928F14C0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30" y="4070810"/>
            <a:ext cx="2016992" cy="2118689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0DFA37DC-5195-704D-91C0-F5BEDF91C541}"/>
              </a:ext>
            </a:extLst>
          </p:cNvPr>
          <p:cNvSpPr/>
          <p:nvPr/>
        </p:nvSpPr>
        <p:spPr>
          <a:xfrm>
            <a:off x="7185427" y="1656612"/>
            <a:ext cx="3394365" cy="1758074"/>
          </a:xfrm>
          <a:prstGeom prst="cloud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DC4BA-CC83-8047-A246-AB5CEF262D00}"/>
              </a:ext>
            </a:extLst>
          </p:cNvPr>
          <p:cNvSpPr txBox="1"/>
          <p:nvPr/>
        </p:nvSpPr>
        <p:spPr>
          <a:xfrm>
            <a:off x="8353457" y="2120150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2F17B-2A9B-9544-99A2-8B8393A21853}"/>
              </a:ext>
            </a:extLst>
          </p:cNvPr>
          <p:cNvSpPr txBox="1"/>
          <p:nvPr/>
        </p:nvSpPr>
        <p:spPr>
          <a:xfrm>
            <a:off x="8440419" y="4714655"/>
            <a:ext cx="3017520" cy="830997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local:</a:t>
            </a: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My_name_HW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48BE50-34B5-9F4D-AF01-33E3886A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27" y="4070810"/>
            <a:ext cx="2016992" cy="2118689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111549B2-DC43-7B48-AE88-3A61B8302654}"/>
              </a:ext>
            </a:extLst>
          </p:cNvPr>
          <p:cNvSpPr/>
          <p:nvPr/>
        </p:nvSpPr>
        <p:spPr>
          <a:xfrm>
            <a:off x="2660075" y="3556073"/>
            <a:ext cx="374073" cy="100491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04038-D505-7F42-8F24-620A93CDD895}"/>
              </a:ext>
            </a:extLst>
          </p:cNvPr>
          <p:cNvSpPr txBox="1"/>
          <p:nvPr/>
        </p:nvSpPr>
        <p:spPr>
          <a:xfrm>
            <a:off x="2972417" y="3783315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2FC86B28-E038-374A-A5D0-781FE4BAB6DC}"/>
              </a:ext>
            </a:extLst>
          </p:cNvPr>
          <p:cNvSpPr/>
          <p:nvPr/>
        </p:nvSpPr>
        <p:spPr>
          <a:xfrm rot="16200000">
            <a:off x="5761258" y="4802333"/>
            <a:ext cx="374073" cy="655638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18F1E-296D-9740-B115-D4BAEA751977}"/>
              </a:ext>
            </a:extLst>
          </p:cNvPr>
          <p:cNvSpPr txBox="1"/>
          <p:nvPr/>
        </p:nvSpPr>
        <p:spPr>
          <a:xfrm>
            <a:off x="5534545" y="4560988"/>
            <a:ext cx="773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copy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7EF76FB-B153-154E-B158-02D3F2B5F40C}"/>
              </a:ext>
            </a:extLst>
          </p:cNvPr>
          <p:cNvSpPr/>
          <p:nvPr/>
        </p:nvSpPr>
        <p:spPr>
          <a:xfrm rot="10800000">
            <a:off x="8862439" y="3520943"/>
            <a:ext cx="374073" cy="100491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FDC61-3351-7F47-A108-C44249F8DCA1}"/>
              </a:ext>
            </a:extLst>
          </p:cNvPr>
          <p:cNvSpPr txBox="1"/>
          <p:nvPr/>
        </p:nvSpPr>
        <p:spPr>
          <a:xfrm>
            <a:off x="9236512" y="378331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00354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4" grpId="0" animBg="1"/>
      <p:bldP spid="15" grpId="0"/>
      <p:bldP spid="16" grpId="0" animBg="1"/>
      <p:bldP spid="17" grpId="0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277A-E8DC-314D-9FA4-0729A666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4.2 (Dump-</a:t>
            </a:r>
            <a:r>
              <a:rPr lang="en-US" dirty="0" err="1"/>
              <a:t>multiqc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1A0-6F15-6E4A-8403-B61805FB1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Tips:</a:t>
            </a:r>
            <a:br>
              <a:rPr lang="en-US" sz="2000" b="1" dirty="0"/>
            </a:br>
            <a:br>
              <a:rPr lang="en-US" dirty="0"/>
            </a:br>
            <a:r>
              <a:rPr lang="en-US" sz="1800" b="1" dirty="0"/>
              <a:t>Q2.2: Self-help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o</a:t>
            </a:r>
            <a:r>
              <a:rPr lang="en-US" sz="1800" b="1" dirty="0">
                <a:solidFill>
                  <a:srgbClr val="FFC000"/>
                </a:solidFill>
              </a:rPr>
              <a:t>o</a:t>
            </a: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chemeClr val="accent6"/>
                </a:solidFill>
              </a:rPr>
              <a:t>le</a:t>
            </a:r>
            <a:r>
              <a:rPr lang="en-US" sz="1800" dirty="0"/>
              <a:t>: generate array of number in shell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o</a:t>
            </a:r>
            <a:r>
              <a:rPr lang="en-US" sz="1800" b="1" dirty="0">
                <a:solidFill>
                  <a:srgbClr val="FFC000"/>
                </a:solidFill>
              </a:rPr>
              <a:t>o</a:t>
            </a: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chemeClr val="accent6"/>
                </a:solidFill>
              </a:rPr>
              <a:t>le</a:t>
            </a:r>
            <a:r>
              <a:rPr lang="en-US" sz="1800" dirty="0"/>
              <a:t>: shell </a:t>
            </a:r>
            <a:r>
              <a:rPr lang="en-US" sz="1800" dirty="0" err="1"/>
              <a:t>seq</a:t>
            </a:r>
            <a:r>
              <a:rPr lang="en-US" sz="1800" dirty="0"/>
              <a:t> output scientific notation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o</a:t>
            </a:r>
            <a:r>
              <a:rPr lang="en-US" sz="1800" b="1" dirty="0">
                <a:solidFill>
                  <a:srgbClr val="FFC000"/>
                </a:solidFill>
              </a:rPr>
              <a:t>o</a:t>
            </a: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chemeClr val="accent6"/>
                </a:solidFill>
              </a:rPr>
              <a:t>le</a:t>
            </a:r>
            <a:r>
              <a:rPr lang="en-US" sz="1800" dirty="0"/>
              <a:t>: shell convert </a:t>
            </a:r>
            <a:r>
              <a:rPr lang="en-US" sz="1800" dirty="0" err="1"/>
              <a:t>stdout</a:t>
            </a:r>
            <a:r>
              <a:rPr lang="en-US" sz="1800" dirty="0"/>
              <a:t> to array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Q3: Self-help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rgbClr val="FF0000"/>
                </a:solidFill>
              </a:rPr>
              <a:t>o</a:t>
            </a:r>
            <a:r>
              <a:rPr lang="en-US" sz="1800" b="1" dirty="0">
                <a:solidFill>
                  <a:srgbClr val="FFC000"/>
                </a:solidFill>
              </a:rPr>
              <a:t>o</a:t>
            </a:r>
            <a:r>
              <a:rPr lang="en-US" sz="1800" b="1" dirty="0">
                <a:solidFill>
                  <a:schemeClr val="accent5"/>
                </a:solidFill>
              </a:rPr>
              <a:t>g</a:t>
            </a:r>
            <a:r>
              <a:rPr lang="en-US" sz="1800" b="1" dirty="0">
                <a:solidFill>
                  <a:schemeClr val="accent6"/>
                </a:solidFill>
              </a:rPr>
              <a:t>le</a:t>
            </a:r>
            <a:r>
              <a:rPr lang="en-US" sz="1800" dirty="0"/>
              <a:t>: </a:t>
            </a:r>
            <a:r>
              <a:rPr lang="en-US" sz="1800" b="1" dirty="0" err="1"/>
              <a:t>multiqc</a:t>
            </a:r>
            <a:r>
              <a:rPr lang="en-US" sz="1800" dirty="0"/>
              <a:t> documentation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4682-2CFE-BE48-BB11-9BEEBD578B6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6145" y="1094691"/>
            <a:ext cx="7411874" cy="5081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Questions:</a:t>
            </a:r>
          </a:p>
          <a:p>
            <a:pPr marL="514350" indent="-514350">
              <a:buAutoNum type="arabicPeriod"/>
            </a:pPr>
            <a:r>
              <a:rPr lang="en-US" sz="1800" b="1" dirty="0"/>
              <a:t>Find Run numbers for ChIP-seq data from this paper: </a:t>
            </a:r>
            <a:br>
              <a:rPr lang="en-US" sz="1800" dirty="0"/>
            </a:br>
            <a:r>
              <a:rPr lang="en-US" sz="1800" dirty="0">
                <a:hlinkClick r:id="rId2"/>
              </a:rPr>
              <a:t>B. H., Immunity, 2016</a:t>
            </a:r>
            <a:br>
              <a:rPr lang="en-US" sz="1800" dirty="0"/>
            </a:br>
            <a:r>
              <a:rPr lang="en-US" sz="1800" dirty="0"/>
              <a:t>1.1 Search for </a:t>
            </a: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 accession number</a:t>
            </a:r>
            <a:r>
              <a:rPr lang="en-US" sz="1800" dirty="0"/>
              <a:t> from paper</a:t>
            </a:r>
            <a:br>
              <a:rPr lang="en-US" sz="1800" dirty="0"/>
            </a:br>
            <a:r>
              <a:rPr lang="en-US" sz="1800" dirty="0"/>
              <a:t>1.2 Find </a:t>
            </a:r>
            <a:r>
              <a:rPr lang="en-US" sz="1800" dirty="0" err="1"/>
              <a:t>SubSerie</a:t>
            </a:r>
            <a:r>
              <a:rPr lang="en-US" sz="1800" dirty="0"/>
              <a:t> for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ChIP-seq data</a:t>
            </a:r>
            <a:br>
              <a:rPr lang="en-US" sz="1800" dirty="0"/>
            </a:br>
            <a:r>
              <a:rPr lang="en-US" sz="1800" dirty="0"/>
              <a:t>1.3 Search for ChIP-seq data accession number in SRA Run Selector</a:t>
            </a:r>
            <a:br>
              <a:rPr lang="en-US" sz="1800" dirty="0"/>
            </a:br>
            <a:r>
              <a:rPr lang="en-US" sz="1800" dirty="0"/>
              <a:t>1.4 Save </a:t>
            </a:r>
            <a:r>
              <a:rPr lang="en-US" sz="1800" b="1" dirty="0" err="1"/>
              <a:t>RunInfo</a:t>
            </a:r>
            <a:r>
              <a:rPr lang="en-US" sz="1800" b="1" dirty="0"/>
              <a:t> Table</a:t>
            </a:r>
            <a:br>
              <a:rPr lang="en-US" sz="1800" b="1" dirty="0"/>
            </a:br>
            <a:endParaRPr lang="en-US" sz="1800" b="1" dirty="0"/>
          </a:p>
          <a:p>
            <a:pPr marL="514350" indent="-514350">
              <a:buAutoNum type="arabicPeriod"/>
            </a:pPr>
            <a:r>
              <a:rPr lang="en-US" sz="1800" b="1" dirty="0"/>
              <a:t>Build a folder named </a:t>
            </a:r>
            <a:r>
              <a:rPr lang="en-US" sz="1800" b="1" dirty="0" err="1"/>
              <a:t>Sample_fastq</a:t>
            </a:r>
            <a:br>
              <a:rPr lang="en-US" sz="1800" b="1" dirty="0"/>
            </a:br>
            <a:r>
              <a:rPr lang="en-US" sz="1800" dirty="0"/>
              <a:t>2.1 Redirect to the new folder</a:t>
            </a:r>
            <a:br>
              <a:rPr lang="en-US" sz="1800" dirty="0"/>
            </a:br>
            <a:r>
              <a:rPr lang="en-US" sz="1800" dirty="0"/>
              <a:t>2.2 Save the first 500 spots of each file into </a:t>
            </a:r>
            <a:r>
              <a:rPr lang="en-US" sz="1800" b="1" dirty="0"/>
              <a:t>SRRXXXXX.500.fastq</a:t>
            </a:r>
            <a:r>
              <a:rPr lang="en-US" sz="1800" dirty="0"/>
              <a:t> with a </a:t>
            </a:r>
            <a:r>
              <a:rPr lang="en-US" sz="1800" b="1" dirty="0"/>
              <a:t>for loop</a:t>
            </a:r>
            <a:br>
              <a:rPr lang="en-US" sz="1800" dirty="0"/>
            </a:br>
            <a:r>
              <a:rPr lang="en-US" sz="1800" dirty="0"/>
              <a:t>2.3 Run </a:t>
            </a:r>
            <a:r>
              <a:rPr lang="en-US" sz="1800" b="1" dirty="0" err="1"/>
              <a:t>fastqc</a:t>
            </a:r>
            <a:r>
              <a:rPr lang="en-US" sz="1800" dirty="0"/>
              <a:t> on all the files</a:t>
            </a:r>
            <a:br>
              <a:rPr lang="en-US" sz="1800" dirty="0"/>
            </a:br>
            <a:endParaRPr lang="en-US" sz="1800" dirty="0"/>
          </a:p>
          <a:p>
            <a:pPr marL="514350" indent="-514350">
              <a:buAutoNum type="arabicPeriod"/>
            </a:pPr>
            <a:r>
              <a:rPr lang="en-US" sz="1800" b="1" dirty="0"/>
              <a:t>Run </a:t>
            </a:r>
            <a:r>
              <a:rPr lang="en-US" sz="1800" b="1" dirty="0" err="1"/>
              <a:t>multiqc</a:t>
            </a:r>
            <a:r>
              <a:rPr lang="en-US" sz="1800" b="1" dirty="0"/>
              <a:t> on the </a:t>
            </a:r>
            <a:r>
              <a:rPr lang="en-US" sz="1800" b="1" dirty="0" err="1"/>
              <a:t>fastqc</a:t>
            </a:r>
            <a:r>
              <a:rPr lang="en-US" sz="1800" b="1" dirty="0"/>
              <a:t> outputs</a:t>
            </a:r>
            <a:br>
              <a:rPr lang="en-US" sz="1800" dirty="0"/>
            </a:br>
            <a:r>
              <a:rPr lang="en-US" sz="1800" dirty="0"/>
              <a:t>Read </a:t>
            </a:r>
            <a:r>
              <a:rPr lang="en-US" sz="1800" dirty="0" err="1"/>
              <a:t>fastqc</a:t>
            </a:r>
            <a:r>
              <a:rPr lang="en-US" sz="1800" dirty="0"/>
              <a:t> and </a:t>
            </a:r>
            <a:r>
              <a:rPr lang="en-US" sz="1800" dirty="0" err="1"/>
              <a:t>multiqc</a:t>
            </a:r>
            <a:r>
              <a:rPr lang="en-US" sz="1800" dirty="0"/>
              <a:t> outputs. What did you find?</a:t>
            </a:r>
          </a:p>
        </p:txBody>
      </p:sp>
    </p:spTree>
    <p:extLst>
      <p:ext uri="{BB962C8B-B14F-4D97-AF65-F5344CB8AC3E}">
        <p14:creationId xmlns:p14="http://schemas.microsoft.com/office/powerpoint/2010/main" val="332872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DBF2DB2-2AB4-244C-BD15-30D9E5242417}"/>
              </a:ext>
            </a:extLst>
          </p:cNvPr>
          <p:cNvSpPr/>
          <p:nvPr/>
        </p:nvSpPr>
        <p:spPr>
          <a:xfrm>
            <a:off x="292776" y="4394957"/>
            <a:ext cx="11763736" cy="1813697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2CE533-9545-EC4E-9C97-9F5D278AA09A}"/>
              </a:ext>
            </a:extLst>
          </p:cNvPr>
          <p:cNvSpPr/>
          <p:nvPr/>
        </p:nvSpPr>
        <p:spPr>
          <a:xfrm>
            <a:off x="292777" y="2898857"/>
            <a:ext cx="11763736" cy="141802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C7E53A-6974-0042-A5D5-640B8B426FFE}"/>
              </a:ext>
            </a:extLst>
          </p:cNvPr>
          <p:cNvSpPr/>
          <p:nvPr/>
        </p:nvSpPr>
        <p:spPr>
          <a:xfrm>
            <a:off x="292777" y="1396413"/>
            <a:ext cx="11763736" cy="141802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EC633F-78FB-9F4C-BB54-0569FEBB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ChIP-seq analysis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1174D-5C24-A84D-A566-E3C32AF4B712}"/>
              </a:ext>
            </a:extLst>
          </p:cNvPr>
          <p:cNvSpPr txBox="1"/>
          <p:nvPr/>
        </p:nvSpPr>
        <p:spPr>
          <a:xfrm>
            <a:off x="2592753" y="1893303"/>
            <a:ext cx="29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Raw sequenced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B05F1-DDE9-C94F-BE79-67D54CABD2E6}"/>
              </a:ext>
            </a:extLst>
          </p:cNvPr>
          <p:cNvSpPr txBox="1"/>
          <p:nvPr/>
        </p:nvSpPr>
        <p:spPr>
          <a:xfrm>
            <a:off x="2599293" y="3391953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Aligned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771B0-3D6B-8648-9D21-8F035AABE1D2}"/>
              </a:ext>
            </a:extLst>
          </p:cNvPr>
          <p:cNvSpPr txBox="1"/>
          <p:nvPr/>
        </p:nvSpPr>
        <p:spPr>
          <a:xfrm>
            <a:off x="2695878" y="4926279"/>
            <a:ext cx="124547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Peak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E2184-6DD5-8141-94F3-A36BA8D881C2}"/>
              </a:ext>
            </a:extLst>
          </p:cNvPr>
          <p:cNvSpPr txBox="1"/>
          <p:nvPr/>
        </p:nvSpPr>
        <p:spPr>
          <a:xfrm>
            <a:off x="6956271" y="6488668"/>
            <a:ext cx="523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Bardet,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Anaïs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F., et al.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Nature protocols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7.1 (2012): 45.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3378F7-09B5-214F-810C-02D0A1301524}"/>
              </a:ext>
            </a:extLst>
          </p:cNvPr>
          <p:cNvGrpSpPr/>
          <p:nvPr/>
        </p:nvGrpSpPr>
        <p:grpSpPr>
          <a:xfrm>
            <a:off x="834163" y="1457726"/>
            <a:ext cx="1778000" cy="1295400"/>
            <a:chOff x="527185" y="1420136"/>
            <a:chExt cx="1778000" cy="1295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0DD4E7-25BF-BD44-8EA7-D452D8F84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185" y="1420136"/>
              <a:ext cx="1778000" cy="1295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49FEF0-A2EC-6449-942A-6710984DE6AA}"/>
                </a:ext>
              </a:extLst>
            </p:cNvPr>
            <p:cNvSpPr txBox="1"/>
            <p:nvPr/>
          </p:nvSpPr>
          <p:spPr>
            <a:xfrm>
              <a:off x="842376" y="2177267"/>
              <a:ext cx="1259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Raw reads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6C553A0-B5F7-9444-9328-DAAD9C67DA8D}"/>
              </a:ext>
            </a:extLst>
          </p:cNvPr>
          <p:cNvGrpSpPr/>
          <p:nvPr/>
        </p:nvGrpSpPr>
        <p:grpSpPr>
          <a:xfrm>
            <a:off x="884963" y="2960170"/>
            <a:ext cx="1727200" cy="1295400"/>
            <a:chOff x="560015" y="3330614"/>
            <a:chExt cx="1727200" cy="12954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CE55057-992B-6E4D-A082-D17E085FF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15" y="3330614"/>
              <a:ext cx="1727200" cy="1295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98CF14-EBE2-CC49-9F7C-C3A6184B480E}"/>
                </a:ext>
              </a:extLst>
            </p:cNvPr>
            <p:cNvSpPr txBox="1"/>
            <p:nvPr/>
          </p:nvSpPr>
          <p:spPr>
            <a:xfrm>
              <a:off x="813768" y="3978313"/>
              <a:ext cx="1193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Aligned to </a:t>
              </a:r>
            </a:p>
            <a:p>
              <a:pPr algn="ctr"/>
              <a:r>
                <a:rPr lang="en-US" dirty="0"/>
                <a:t>Genome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2D4AEB-E91B-EE4F-AC6A-3D985765181E}"/>
              </a:ext>
            </a:extLst>
          </p:cNvPr>
          <p:cNvGrpSpPr/>
          <p:nvPr/>
        </p:nvGrpSpPr>
        <p:grpSpPr>
          <a:xfrm>
            <a:off x="854678" y="4531232"/>
            <a:ext cx="1752600" cy="1270000"/>
            <a:chOff x="521915" y="4888251"/>
            <a:chExt cx="1752600" cy="1270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91315C-8169-9541-8F67-90879DAA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915" y="4888251"/>
              <a:ext cx="1752600" cy="127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E7D1C-E05C-0844-91A6-7341179E6C37}"/>
                </a:ext>
              </a:extLst>
            </p:cNvPr>
            <p:cNvSpPr txBox="1"/>
            <p:nvPr/>
          </p:nvSpPr>
          <p:spPr>
            <a:xfrm>
              <a:off x="617239" y="5667125"/>
              <a:ext cx="158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Identified Peak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6E48B4-341D-2B41-BE1D-2369703FB509}"/>
              </a:ext>
            </a:extLst>
          </p:cNvPr>
          <p:cNvCxnSpPr>
            <a:cxnSpLocks/>
          </p:cNvCxnSpPr>
          <p:nvPr/>
        </p:nvCxnSpPr>
        <p:spPr>
          <a:xfrm>
            <a:off x="3404463" y="2415891"/>
            <a:ext cx="6852" cy="9691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E3E8FEC-EEA7-2C41-A517-14DA63AB39D4}"/>
              </a:ext>
            </a:extLst>
          </p:cNvPr>
          <p:cNvSpPr/>
          <p:nvPr/>
        </p:nvSpPr>
        <p:spPr>
          <a:xfrm>
            <a:off x="3587594" y="2898595"/>
            <a:ext cx="1550616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A05EB6-91E7-514B-9E91-95EA9347F022}"/>
              </a:ext>
            </a:extLst>
          </p:cNvPr>
          <p:cNvSpPr/>
          <p:nvPr/>
        </p:nvSpPr>
        <p:spPr>
          <a:xfrm>
            <a:off x="3587594" y="4394956"/>
            <a:ext cx="1661997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Peak Calling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BCDFD6-5738-5644-9A6D-0644C89D0B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3658" y="1538989"/>
          <a:ext cx="6165566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353339065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1641189513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982506449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203948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Acquire raw reads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-dump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65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 quality control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fastqc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95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Trimming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noFill/>
                          </a:ln>
                        </a:rPr>
                        <a:t>TrimGlore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434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DCBAA8-5CC0-A143-BD95-7A1163D5B4CE}"/>
              </a:ext>
            </a:extLst>
          </p:cNvPr>
          <p:cNvGraphicFramePr>
            <a:graphicFrameLocks noGrp="1"/>
          </p:cNvGraphicFramePr>
          <p:nvPr/>
        </p:nvGraphicFramePr>
        <p:xfrm>
          <a:off x="5733658" y="3264203"/>
          <a:ext cx="6165566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1024607403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1015022377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3123774425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142399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1.0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Alignment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Bowtie2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88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1.1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Convert, sort, filter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Samtools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3227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A0042B-E616-AB42-9126-32172B799DC6}"/>
              </a:ext>
            </a:extLst>
          </p:cNvPr>
          <p:cNvGraphicFramePr>
            <a:graphicFrameLocks noGrp="1"/>
          </p:cNvGraphicFramePr>
          <p:nvPr/>
        </p:nvGraphicFramePr>
        <p:xfrm>
          <a:off x="5733658" y="4577314"/>
          <a:ext cx="6165566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3817832686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2996203514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1703353523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124288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calling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MACS2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ChIP</a:t>
                      </a:r>
                      <a:r>
                        <a:rPr lang="en-US" dirty="0"/>
                        <a:t> quality control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ChIPQC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88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visualization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UCSC genome browser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00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annotation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ChIP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-seeker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772721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0B7BE3E-A202-EE47-8649-6726707593EB}"/>
              </a:ext>
            </a:extLst>
          </p:cNvPr>
          <p:cNvGraphicFramePr>
            <a:graphicFrameLocks noGrp="1"/>
          </p:cNvGraphicFramePr>
          <p:nvPr/>
        </p:nvGraphicFramePr>
        <p:xfrm>
          <a:off x="346731" y="1361359"/>
          <a:ext cx="443272" cy="452285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3272">
                  <a:extLst>
                    <a:ext uri="{9D8B030D-6E8A-4147-A177-3AD203B41FA5}">
                      <a16:colId xmlns:a16="http://schemas.microsoft.com/office/drawing/2014/main" val="1394668073"/>
                    </a:ext>
                  </a:extLst>
                </a:gridCol>
              </a:tblGrid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566170"/>
                  </a:ext>
                </a:extLst>
              </a:tr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498694"/>
                  </a:ext>
                </a:extLst>
              </a:tr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414357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14AE24-39A3-6045-AFE0-ECFD28114AE9}"/>
              </a:ext>
            </a:extLst>
          </p:cNvPr>
          <p:cNvCxnSpPr>
            <a:cxnSpLocks/>
          </p:cNvCxnSpPr>
          <p:nvPr/>
        </p:nvCxnSpPr>
        <p:spPr>
          <a:xfrm>
            <a:off x="3412175" y="3960730"/>
            <a:ext cx="6852" cy="9691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FA014-0CE0-4F49-905E-812D4FE1ABD8}"/>
              </a:ext>
            </a:extLst>
          </p:cNvPr>
          <p:cNvSpPr/>
          <p:nvPr/>
        </p:nvSpPr>
        <p:spPr>
          <a:xfrm>
            <a:off x="5687987" y="4388287"/>
            <a:ext cx="6504013" cy="1951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260171-6B0B-CF46-9EBE-822443CAADCA}"/>
              </a:ext>
            </a:extLst>
          </p:cNvPr>
          <p:cNvSpPr/>
          <p:nvPr/>
        </p:nvSpPr>
        <p:spPr>
          <a:xfrm>
            <a:off x="5687987" y="2865863"/>
            <a:ext cx="6496103" cy="149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5B2EA-6A97-E54B-97EA-BDDBE4BDF7CF}"/>
              </a:ext>
            </a:extLst>
          </p:cNvPr>
          <p:cNvSpPr txBox="1"/>
          <p:nvPr/>
        </p:nvSpPr>
        <p:spPr>
          <a:xfrm>
            <a:off x="11560669" y="14941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1A51C4-F078-4C40-990A-0E32153F6077}"/>
              </a:ext>
            </a:extLst>
          </p:cNvPr>
          <p:cNvSpPr txBox="1"/>
          <p:nvPr/>
        </p:nvSpPr>
        <p:spPr>
          <a:xfrm>
            <a:off x="11558723" y="186343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EF27A5-46B6-2C45-8AB0-BFE92860DDBD}"/>
              </a:ext>
            </a:extLst>
          </p:cNvPr>
          <p:cNvSpPr txBox="1"/>
          <p:nvPr/>
        </p:nvSpPr>
        <p:spPr>
          <a:xfrm>
            <a:off x="11566732" y="224371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647394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F8CF-B11C-D64E-8E28-3DBF73D3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Why trim Adapter -- Adapter contamination leads to lower alignment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DD93E-EF9F-7F4C-B9A4-31A28A387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6" y="1486582"/>
            <a:ext cx="6023675" cy="1476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4BC56-06CA-D443-862F-D5DA56BC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12" y="3959649"/>
            <a:ext cx="3381779" cy="2282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B6E5D-FF79-B54E-B663-18C120021049}"/>
              </a:ext>
            </a:extLst>
          </p:cNvPr>
          <p:cNvSpPr txBox="1"/>
          <p:nvPr/>
        </p:nvSpPr>
        <p:spPr>
          <a:xfrm>
            <a:off x="660310" y="1149221"/>
            <a:ext cx="694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Adapters are ligated to DNA molecules during library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F9974-426E-4F46-BEDC-978938F5DDD6}"/>
              </a:ext>
            </a:extLst>
          </p:cNvPr>
          <p:cNvSpPr txBox="1"/>
          <p:nvPr/>
        </p:nvSpPr>
        <p:spPr>
          <a:xfrm>
            <a:off x="845758" y="3251763"/>
            <a:ext cx="6384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Illumina sequencing, 3’ end adapter would be sequenced</a:t>
            </a:r>
          </a:p>
          <a:p>
            <a:r>
              <a:rPr lang="en-US" sz="2000" dirty="0"/>
              <a:t>if DNA insert is shorter than number of sequencing cycles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101892-6891-0646-BA02-D17A7C11B211}"/>
              </a:ext>
            </a:extLst>
          </p:cNvPr>
          <p:cNvCxnSpPr>
            <a:cxnSpLocks/>
          </p:cNvCxnSpPr>
          <p:nvPr/>
        </p:nvCxnSpPr>
        <p:spPr>
          <a:xfrm>
            <a:off x="5643485" y="1694015"/>
            <a:ext cx="196827" cy="2566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A2D619-6771-094A-AFC1-4F2016D3D3A1}"/>
              </a:ext>
            </a:extLst>
          </p:cNvPr>
          <p:cNvCxnSpPr>
            <a:cxnSpLocks/>
          </p:cNvCxnSpPr>
          <p:nvPr/>
        </p:nvCxnSpPr>
        <p:spPr>
          <a:xfrm flipV="1">
            <a:off x="2622488" y="5930797"/>
            <a:ext cx="145450" cy="3115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A21370-7FCB-294B-8BCD-4440849BA3E0}"/>
              </a:ext>
            </a:extLst>
          </p:cNvPr>
          <p:cNvSpPr txBox="1"/>
          <p:nvPr/>
        </p:nvSpPr>
        <p:spPr>
          <a:xfrm>
            <a:off x="8349916" y="1149221"/>
            <a:ext cx="23979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Trim_galore</a:t>
            </a:r>
            <a:r>
              <a:rPr lang="en-US" sz="2000" b="1" dirty="0"/>
              <a:t>: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Quality trimming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Adaptor trimming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Fastqc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235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277A-E8DC-314D-9FA4-0729A666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4.3 (</a:t>
            </a:r>
            <a:r>
              <a:rPr lang="en-US" dirty="0" err="1"/>
              <a:t>Trim_galore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1A0-6F15-6E4A-8403-B61805FB1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Tips:</a:t>
            </a:r>
            <a:br>
              <a:rPr lang="en-US" sz="2000" b="1" dirty="0"/>
            </a:br>
            <a:br>
              <a:rPr lang="en-US" dirty="0"/>
            </a:br>
            <a:r>
              <a:rPr lang="en-US" sz="1800" dirty="0" err="1"/>
              <a:t>fastq</a:t>
            </a:r>
            <a:r>
              <a:rPr lang="en-US" sz="1800" dirty="0"/>
              <a:t>-dump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trim_galore documentation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4682-2CFE-BE48-BB11-9BEEBD578B6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6145" y="1094691"/>
            <a:ext cx="7411874" cy="5081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Question:</a:t>
            </a:r>
          </a:p>
          <a:p>
            <a:pPr marL="0" indent="0">
              <a:buNone/>
            </a:pPr>
            <a:endParaRPr lang="en-US" sz="2000" b="1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For SRR3001750, save first 100,000 read spots into a file named </a:t>
            </a:r>
            <a:r>
              <a:rPr lang="en-US" sz="1800" b="1" dirty="0"/>
              <a:t>SRR3001750.sample.fastq</a:t>
            </a:r>
            <a:r>
              <a:rPr lang="en-US" sz="1800" dirty="0"/>
              <a:t>, run </a:t>
            </a:r>
            <a:r>
              <a:rPr lang="en-US" sz="1800" dirty="0" err="1"/>
              <a:t>fastqc</a:t>
            </a:r>
            <a:r>
              <a:rPr lang="en-US" sz="1800" dirty="0"/>
              <a:t> for the output file.</a:t>
            </a:r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Use Trim_galore to trim the output </a:t>
            </a:r>
            <a:r>
              <a:rPr lang="en-US" sz="1800" dirty="0" err="1"/>
              <a:t>fastq</a:t>
            </a:r>
            <a:r>
              <a:rPr lang="en-US" sz="1800" dirty="0"/>
              <a:t> file, with:</a:t>
            </a:r>
          </a:p>
          <a:p>
            <a:pPr lvl="1"/>
            <a:r>
              <a:rPr lang="en-US" sz="1800" dirty="0" err="1"/>
              <a:t>Fastqc</a:t>
            </a:r>
            <a:r>
              <a:rPr lang="en-US" sz="1800" dirty="0"/>
              <a:t> for the output</a:t>
            </a:r>
          </a:p>
          <a:p>
            <a:pPr lvl="1"/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Compare the </a:t>
            </a:r>
            <a:r>
              <a:rPr lang="en-US" sz="1800" dirty="0" err="1"/>
              <a:t>fastqc</a:t>
            </a:r>
            <a:r>
              <a:rPr lang="en-US" sz="1800" dirty="0"/>
              <a:t> result difference between trimmed and untrimmed file.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962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DBF2DB2-2AB4-244C-BD15-30D9E5242417}"/>
              </a:ext>
            </a:extLst>
          </p:cNvPr>
          <p:cNvSpPr/>
          <p:nvPr/>
        </p:nvSpPr>
        <p:spPr>
          <a:xfrm>
            <a:off x="292776" y="4394957"/>
            <a:ext cx="11763736" cy="1813697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2CE533-9545-EC4E-9C97-9F5D278AA09A}"/>
              </a:ext>
            </a:extLst>
          </p:cNvPr>
          <p:cNvSpPr/>
          <p:nvPr/>
        </p:nvSpPr>
        <p:spPr>
          <a:xfrm>
            <a:off x="292777" y="2898857"/>
            <a:ext cx="11763736" cy="141802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C7E53A-6974-0042-A5D5-640B8B426FFE}"/>
              </a:ext>
            </a:extLst>
          </p:cNvPr>
          <p:cNvSpPr/>
          <p:nvPr/>
        </p:nvSpPr>
        <p:spPr>
          <a:xfrm>
            <a:off x="292777" y="1396413"/>
            <a:ext cx="11763736" cy="141802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EC633F-78FB-9F4C-BB54-0569FEBB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ChIP-seq analysis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1174D-5C24-A84D-A566-E3C32AF4B712}"/>
              </a:ext>
            </a:extLst>
          </p:cNvPr>
          <p:cNvSpPr txBox="1"/>
          <p:nvPr/>
        </p:nvSpPr>
        <p:spPr>
          <a:xfrm>
            <a:off x="2592753" y="1893303"/>
            <a:ext cx="29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Raw sequenced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B05F1-DDE9-C94F-BE79-67D54CABD2E6}"/>
              </a:ext>
            </a:extLst>
          </p:cNvPr>
          <p:cNvSpPr txBox="1"/>
          <p:nvPr/>
        </p:nvSpPr>
        <p:spPr>
          <a:xfrm>
            <a:off x="2599293" y="3391953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Aligned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771B0-3D6B-8648-9D21-8F035AABE1D2}"/>
              </a:ext>
            </a:extLst>
          </p:cNvPr>
          <p:cNvSpPr txBox="1"/>
          <p:nvPr/>
        </p:nvSpPr>
        <p:spPr>
          <a:xfrm>
            <a:off x="2695878" y="4926279"/>
            <a:ext cx="124547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Peak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E2184-6DD5-8141-94F3-A36BA8D881C2}"/>
              </a:ext>
            </a:extLst>
          </p:cNvPr>
          <p:cNvSpPr txBox="1"/>
          <p:nvPr/>
        </p:nvSpPr>
        <p:spPr>
          <a:xfrm>
            <a:off x="6956271" y="6488668"/>
            <a:ext cx="523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Bardet,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Anaïs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F., et al.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Nature protocols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7.1 (2012): 45.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3378F7-09B5-214F-810C-02D0A1301524}"/>
              </a:ext>
            </a:extLst>
          </p:cNvPr>
          <p:cNvGrpSpPr/>
          <p:nvPr/>
        </p:nvGrpSpPr>
        <p:grpSpPr>
          <a:xfrm>
            <a:off x="834163" y="1457726"/>
            <a:ext cx="1778000" cy="1295400"/>
            <a:chOff x="527185" y="1420136"/>
            <a:chExt cx="1778000" cy="1295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0DD4E7-25BF-BD44-8EA7-D452D8F84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185" y="1420136"/>
              <a:ext cx="1778000" cy="1295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49FEF0-A2EC-6449-942A-6710984DE6AA}"/>
                </a:ext>
              </a:extLst>
            </p:cNvPr>
            <p:cNvSpPr txBox="1"/>
            <p:nvPr/>
          </p:nvSpPr>
          <p:spPr>
            <a:xfrm>
              <a:off x="842376" y="2177267"/>
              <a:ext cx="1259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Raw reads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6C553A0-B5F7-9444-9328-DAAD9C67DA8D}"/>
              </a:ext>
            </a:extLst>
          </p:cNvPr>
          <p:cNvGrpSpPr/>
          <p:nvPr/>
        </p:nvGrpSpPr>
        <p:grpSpPr>
          <a:xfrm>
            <a:off x="884963" y="2960170"/>
            <a:ext cx="1727200" cy="1295400"/>
            <a:chOff x="560015" y="3330614"/>
            <a:chExt cx="1727200" cy="12954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CE55057-992B-6E4D-A082-D17E085FF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15" y="3330614"/>
              <a:ext cx="1727200" cy="1295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98CF14-EBE2-CC49-9F7C-C3A6184B480E}"/>
                </a:ext>
              </a:extLst>
            </p:cNvPr>
            <p:cNvSpPr txBox="1"/>
            <p:nvPr/>
          </p:nvSpPr>
          <p:spPr>
            <a:xfrm>
              <a:off x="813768" y="3978313"/>
              <a:ext cx="1193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Aligned to </a:t>
              </a:r>
            </a:p>
            <a:p>
              <a:pPr algn="ctr"/>
              <a:r>
                <a:rPr lang="en-US" dirty="0"/>
                <a:t>Genome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2D4AEB-E91B-EE4F-AC6A-3D985765181E}"/>
              </a:ext>
            </a:extLst>
          </p:cNvPr>
          <p:cNvGrpSpPr/>
          <p:nvPr/>
        </p:nvGrpSpPr>
        <p:grpSpPr>
          <a:xfrm>
            <a:off x="854678" y="4531232"/>
            <a:ext cx="1752600" cy="1270000"/>
            <a:chOff x="521915" y="4888251"/>
            <a:chExt cx="1752600" cy="1270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91315C-8169-9541-8F67-90879DAA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915" y="4888251"/>
              <a:ext cx="1752600" cy="127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E7D1C-E05C-0844-91A6-7341179E6C37}"/>
                </a:ext>
              </a:extLst>
            </p:cNvPr>
            <p:cNvSpPr txBox="1"/>
            <p:nvPr/>
          </p:nvSpPr>
          <p:spPr>
            <a:xfrm>
              <a:off x="617239" y="5667125"/>
              <a:ext cx="158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Identified Peak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6E48B4-341D-2B41-BE1D-2369703FB509}"/>
              </a:ext>
            </a:extLst>
          </p:cNvPr>
          <p:cNvCxnSpPr>
            <a:cxnSpLocks/>
          </p:cNvCxnSpPr>
          <p:nvPr/>
        </p:nvCxnSpPr>
        <p:spPr>
          <a:xfrm>
            <a:off x="3404463" y="2415891"/>
            <a:ext cx="6852" cy="9691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E3E8FEC-EEA7-2C41-A517-14DA63AB39D4}"/>
              </a:ext>
            </a:extLst>
          </p:cNvPr>
          <p:cNvSpPr/>
          <p:nvPr/>
        </p:nvSpPr>
        <p:spPr>
          <a:xfrm>
            <a:off x="3587594" y="2898595"/>
            <a:ext cx="1550616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A05EB6-91E7-514B-9E91-95EA9347F022}"/>
              </a:ext>
            </a:extLst>
          </p:cNvPr>
          <p:cNvSpPr/>
          <p:nvPr/>
        </p:nvSpPr>
        <p:spPr>
          <a:xfrm>
            <a:off x="3587594" y="4394956"/>
            <a:ext cx="1661997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Peak Calling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BCDFD6-5738-5644-9A6D-0644C89D0B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3658" y="1538989"/>
          <a:ext cx="6165566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353339065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1641189513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982506449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2203948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Acquire raw reads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-dump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65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 quality control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fastqc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95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0.2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Trimming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noFill/>
                          </a:ln>
                        </a:rPr>
                        <a:t>TrimGlore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434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DCBAA8-5CC0-A143-BD95-7A1163D5B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751616"/>
              </p:ext>
            </p:extLst>
          </p:nvPr>
        </p:nvGraphicFramePr>
        <p:xfrm>
          <a:off x="5733658" y="3264203"/>
          <a:ext cx="6165566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1024607403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1015022377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3123774425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1423999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1.0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Alignment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Bowtie2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88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1.1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Convert, sort, filter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Samtools</a:t>
                      </a:r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3227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A0042B-E616-AB42-9126-32172B799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99877"/>
              </p:ext>
            </p:extLst>
          </p:nvPr>
        </p:nvGraphicFramePr>
        <p:xfrm>
          <a:off x="5733658" y="4577314"/>
          <a:ext cx="6165566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203">
                  <a:extLst>
                    <a:ext uri="{9D8B030D-6E8A-4147-A177-3AD203B41FA5}">
                      <a16:colId xmlns:a16="http://schemas.microsoft.com/office/drawing/2014/main" val="3817832686"/>
                    </a:ext>
                  </a:extLst>
                </a:gridCol>
                <a:gridCol w="2811522">
                  <a:extLst>
                    <a:ext uri="{9D8B030D-6E8A-4147-A177-3AD203B41FA5}">
                      <a16:colId xmlns:a16="http://schemas.microsoft.com/office/drawing/2014/main" val="2996203514"/>
                    </a:ext>
                  </a:extLst>
                </a:gridCol>
                <a:gridCol w="2332901">
                  <a:extLst>
                    <a:ext uri="{9D8B030D-6E8A-4147-A177-3AD203B41FA5}">
                      <a16:colId xmlns:a16="http://schemas.microsoft.com/office/drawing/2014/main" val="1703353523"/>
                    </a:ext>
                  </a:extLst>
                </a:gridCol>
                <a:gridCol w="360940">
                  <a:extLst>
                    <a:ext uri="{9D8B030D-6E8A-4147-A177-3AD203B41FA5}">
                      <a16:colId xmlns:a16="http://schemas.microsoft.com/office/drawing/2014/main" val="124288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calling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MACS2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ChIP</a:t>
                      </a:r>
                      <a:r>
                        <a:rPr lang="en-US" dirty="0"/>
                        <a:t> quality control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ChIPQC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88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visualization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UCSC genome browser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00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2.3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</a:rPr>
                        <a:t>Peak annotation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n>
                            <a:noFill/>
                          </a:ln>
                        </a:rPr>
                        <a:t>ChIP</a:t>
                      </a:r>
                      <a:r>
                        <a:rPr lang="en-US" b="0" dirty="0">
                          <a:ln>
                            <a:noFill/>
                          </a:ln>
                        </a:rPr>
                        <a:t>-seeker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n>
                          <a:noFill/>
                        </a:ln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772721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0B7BE3E-A202-EE47-8649-6726707593EB}"/>
              </a:ext>
            </a:extLst>
          </p:cNvPr>
          <p:cNvGraphicFramePr>
            <a:graphicFrameLocks noGrp="1"/>
          </p:cNvGraphicFramePr>
          <p:nvPr/>
        </p:nvGraphicFramePr>
        <p:xfrm>
          <a:off x="346731" y="1361359"/>
          <a:ext cx="443272" cy="452285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3272">
                  <a:extLst>
                    <a:ext uri="{9D8B030D-6E8A-4147-A177-3AD203B41FA5}">
                      <a16:colId xmlns:a16="http://schemas.microsoft.com/office/drawing/2014/main" val="1394668073"/>
                    </a:ext>
                  </a:extLst>
                </a:gridCol>
              </a:tblGrid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566170"/>
                  </a:ext>
                </a:extLst>
              </a:tr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498694"/>
                  </a:ext>
                </a:extLst>
              </a:tr>
              <a:tr h="150761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414357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14AE24-39A3-6045-AFE0-ECFD28114AE9}"/>
              </a:ext>
            </a:extLst>
          </p:cNvPr>
          <p:cNvCxnSpPr>
            <a:cxnSpLocks/>
          </p:cNvCxnSpPr>
          <p:nvPr/>
        </p:nvCxnSpPr>
        <p:spPr>
          <a:xfrm>
            <a:off x="3412175" y="3960730"/>
            <a:ext cx="6852" cy="9691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48FA014-0CE0-4F49-905E-812D4FE1ABD8}"/>
              </a:ext>
            </a:extLst>
          </p:cNvPr>
          <p:cNvSpPr/>
          <p:nvPr/>
        </p:nvSpPr>
        <p:spPr>
          <a:xfrm>
            <a:off x="5687987" y="4388287"/>
            <a:ext cx="6504013" cy="1951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260171-6B0B-CF46-9EBE-822443CAADCA}"/>
              </a:ext>
            </a:extLst>
          </p:cNvPr>
          <p:cNvSpPr/>
          <p:nvPr/>
        </p:nvSpPr>
        <p:spPr>
          <a:xfrm>
            <a:off x="5687987" y="2865863"/>
            <a:ext cx="6496103" cy="149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5B2EA-6A97-E54B-97EA-BDDBE4BDF7CF}"/>
              </a:ext>
            </a:extLst>
          </p:cNvPr>
          <p:cNvSpPr txBox="1"/>
          <p:nvPr/>
        </p:nvSpPr>
        <p:spPr>
          <a:xfrm>
            <a:off x="11560669" y="14941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1A51C4-F078-4C40-990A-0E32153F6077}"/>
              </a:ext>
            </a:extLst>
          </p:cNvPr>
          <p:cNvSpPr txBox="1"/>
          <p:nvPr/>
        </p:nvSpPr>
        <p:spPr>
          <a:xfrm>
            <a:off x="11558723" y="186343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EF27A5-46B6-2C45-8AB0-BFE92860DDBD}"/>
              </a:ext>
            </a:extLst>
          </p:cNvPr>
          <p:cNvSpPr txBox="1"/>
          <p:nvPr/>
        </p:nvSpPr>
        <p:spPr>
          <a:xfrm>
            <a:off x="11566732" y="224371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57476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8E46FF-613E-6248-9A73-D4A4ABC2614C}"/>
              </a:ext>
            </a:extLst>
          </p:cNvPr>
          <p:cNvSpPr/>
          <p:nvPr/>
        </p:nvSpPr>
        <p:spPr>
          <a:xfrm>
            <a:off x="2294723" y="4213190"/>
            <a:ext cx="9514703" cy="71739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74D709-1F40-A542-B32E-C798B2A2E056}"/>
              </a:ext>
            </a:extLst>
          </p:cNvPr>
          <p:cNvSpPr/>
          <p:nvPr/>
        </p:nvSpPr>
        <p:spPr>
          <a:xfrm>
            <a:off x="2294723" y="1577555"/>
            <a:ext cx="9514703" cy="1039546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0C5E6-E7C5-AB41-B807-4A093C5B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</a:t>
            </a:r>
            <a:r>
              <a:rPr lang="en-US" b="1" dirty="0">
                <a:solidFill>
                  <a:srgbClr val="FF0000"/>
                </a:solidFill>
              </a:rPr>
              <a:t>ChIP-seq</a:t>
            </a:r>
            <a:r>
              <a:rPr lang="en-US" dirty="0"/>
              <a:t>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b="1" dirty="0"/>
              <a:t>RNA-</a:t>
            </a:r>
            <a:r>
              <a:rPr lang="en-US" b="1" dirty="0" err="1"/>
              <a:t>seq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A83F18-1109-FE41-998C-50189CAC5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76" y="1647553"/>
            <a:ext cx="7662616" cy="4271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F1F93-887A-1748-9F1F-001C5C1D1DC8}"/>
              </a:ext>
            </a:extLst>
          </p:cNvPr>
          <p:cNvSpPr txBox="1"/>
          <p:nvPr/>
        </p:nvSpPr>
        <p:spPr>
          <a:xfrm>
            <a:off x="0" y="6511408"/>
            <a:ext cx="770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https://www.khanacademy.org/science/biology/gene-expression-central-dogma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A44B3-BE20-4145-91E8-9DD806826896}"/>
              </a:ext>
            </a:extLst>
          </p:cNvPr>
          <p:cNvSpPr txBox="1"/>
          <p:nvPr/>
        </p:nvSpPr>
        <p:spPr>
          <a:xfrm>
            <a:off x="7314717" y="1137465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Genome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B4B0D-B94C-2C4C-BB4D-73E6D6AF0219}"/>
              </a:ext>
            </a:extLst>
          </p:cNvPr>
          <p:cNvSpPr txBox="1"/>
          <p:nvPr/>
        </p:nvSpPr>
        <p:spPr>
          <a:xfrm>
            <a:off x="7314717" y="3769365"/>
            <a:ext cx="4011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Transcriptome sequencing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CFB83-5890-3F43-A90F-AE3E8126E2D2}"/>
              </a:ext>
            </a:extLst>
          </p:cNvPr>
          <p:cNvSpPr txBox="1"/>
          <p:nvPr/>
        </p:nvSpPr>
        <p:spPr>
          <a:xfrm>
            <a:off x="7439410" y="1634753"/>
            <a:ext cx="104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ChIP-seq</a:t>
            </a:r>
          </a:p>
          <a:p>
            <a:r>
              <a:rPr lang="en-US" dirty="0"/>
              <a:t>ATAC-</a:t>
            </a:r>
            <a:r>
              <a:rPr lang="en-US" dirty="0" err="1"/>
              <a:t>seq</a:t>
            </a:r>
            <a:endParaRPr lang="en-US" dirty="0"/>
          </a:p>
          <a:p>
            <a:r>
              <a:rPr lang="en-US" dirty="0"/>
              <a:t>Hi-C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1DB85-FB58-6E42-9872-A345A57DBCF3}"/>
              </a:ext>
            </a:extLst>
          </p:cNvPr>
          <p:cNvSpPr txBox="1"/>
          <p:nvPr/>
        </p:nvSpPr>
        <p:spPr>
          <a:xfrm>
            <a:off x="7439410" y="4426920"/>
            <a:ext cx="9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5828</TotalTime>
  <Words>728</Words>
  <Application>Microsoft Macintosh PowerPoint</Application>
  <PresentationFormat>Widescreen</PresentationFormat>
  <Paragraphs>226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ChIP-seq introduction</vt:lpstr>
      <vt:lpstr>Using sticky notes for feedback</vt:lpstr>
      <vt:lpstr>Get course material</vt:lpstr>
      <vt:lpstr>Practice 4.2 (Dump-multiqc)</vt:lpstr>
      <vt:lpstr>ChIP-seq analysis steps</vt:lpstr>
      <vt:lpstr>Why trim Adapter -- Adapter contamination leads to lower alignment rate</vt:lpstr>
      <vt:lpstr>Practice 4.3 (Trim_galore)</vt:lpstr>
      <vt:lpstr>ChIP-seq analysis steps</vt:lpstr>
      <vt:lpstr>Alignment: ChIP-seq v.s. RNA-seq</vt:lpstr>
      <vt:lpstr>Alignment: Filter PCR duplicates</vt:lpstr>
      <vt:lpstr>Practice 4.4 (Bowtie &amp; Samtools)</vt:lpstr>
      <vt:lpstr>Contents</vt:lpstr>
      <vt:lpstr>Homework 4.1</vt:lpstr>
      <vt:lpstr>File formats – fastq, sam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Huitian Diao</dc:creator>
  <cp:lastModifiedBy>Huitian Diao</cp:lastModifiedBy>
  <cp:revision>356</cp:revision>
  <dcterms:created xsi:type="dcterms:W3CDTF">2018-09-16T20:57:42Z</dcterms:created>
  <dcterms:modified xsi:type="dcterms:W3CDTF">2018-10-31T17:13:17Z</dcterms:modified>
</cp:coreProperties>
</file>